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ыз гумыр\b284a084-74b8-400f-ae8f-7fe54ae90a58-444x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3568" y="4642009"/>
            <a:ext cx="7596336" cy="2215991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Астанасы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Анкара</a:t>
            </a:r>
            <a:r>
              <a:rPr kumimoji="0" lang="be-BY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Жер көлем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814578 шақырым.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Халқы – 70284000 адам.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Көршiлерi: Солтүстiк батысында - Болгария, Грекия.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Солтүстiк шығысында – Грузия. Шығысында – Армения, Әзiрбайжан, Иран.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Оңтүстiгiнде – Сирия және Ирак.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Кыз гумыр\cin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6012158" cy="4509119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4342454"/>
            <a:ext cx="9144000" cy="255454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Cine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-5"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арнасы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бүк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Түркияға тарайтын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кабельд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телеарна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елеойындарды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фильмдерд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көп көрсетед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admin\Desktop\Кыз гумыр\g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067944" y="4740196"/>
            <a:ext cx="5076056" cy="224676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- "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Жастар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телеарнасы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бүк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Түркияға тарайтын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жастарға</a:t>
            </a:r>
            <a:r>
              <a:rPr kumimoji="0" lang="be-BY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арналған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музыкалық телеарна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admin\Desktop\Кыз гумыр\Meltem_TV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954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549676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Meltem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–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бұл д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хабарларды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көп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берет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толқынындағы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радио.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Газеттері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Кыз гумыр\iuuq_NV_00ufnb9_SL_261umxfctjuftj_SL_dpn0vqmpbe04294286_SL_kq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175448" y="0"/>
            <a:ext cx="4968552" cy="415498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Turkiye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газетi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TGRT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телерадио, газет корпорациясының басылымы.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1982 ж. бер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мақалаларды басумен айналысады, б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рақ соңғы уақытта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бағытын өзгерт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п, саяси-экономикалық жаңалықтарды және қысқа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хабарларды жариялай бастады. Таралымы 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523400 дана.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dmin\Desktop\Кыз гумыр\hurriyet_24_07_06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479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0"/>
            <a:ext cx="4499992" cy="6857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</a:rPr>
              <a:t>Hurriyet</a:t>
            </a:r>
            <a:r>
              <a:rPr lang="uk-UA" sz="2800" b="1" dirty="0" smtClean="0">
                <a:solidFill>
                  <a:srgbClr val="FF0000"/>
                </a:solidFill>
              </a:rPr>
              <a:t>”  - "</a:t>
            </a:r>
            <a:r>
              <a:rPr lang="uk-UA" sz="2800" b="1" dirty="0" err="1" smtClean="0">
                <a:solidFill>
                  <a:srgbClr val="FF0000"/>
                </a:solidFill>
              </a:rPr>
              <a:t>Бостандық</a:t>
            </a:r>
            <a:r>
              <a:rPr lang="uk-UA" sz="2800" b="1" dirty="0" smtClean="0">
                <a:solidFill>
                  <a:srgbClr val="FF0000"/>
                </a:solidFill>
              </a:rPr>
              <a:t>" </a:t>
            </a:r>
            <a:r>
              <a:rPr lang="uk-UA" sz="2800" b="1" dirty="0" err="1" smtClean="0">
                <a:solidFill>
                  <a:srgbClr val="FF0000"/>
                </a:solidFill>
              </a:rPr>
              <a:t>газетiнiң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</a:rPr>
              <a:t>алғашқы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</a:rPr>
              <a:t>саны</a:t>
            </a:r>
            <a:r>
              <a:rPr lang="uk-UA" sz="2800" b="1" dirty="0" smtClean="0">
                <a:solidFill>
                  <a:srgbClr val="FF0000"/>
                </a:solidFill>
              </a:rPr>
              <a:t> 1960 ж. </a:t>
            </a:r>
            <a:r>
              <a:rPr lang="uk-UA" sz="2800" b="1" dirty="0" err="1" smtClean="0">
                <a:solidFill>
                  <a:srgbClr val="FF0000"/>
                </a:solidFill>
              </a:rPr>
              <a:t>бастап</a:t>
            </a:r>
            <a:r>
              <a:rPr lang="uk-UA" sz="2800" b="1" dirty="0" smtClean="0">
                <a:solidFill>
                  <a:srgbClr val="FF0000"/>
                </a:solidFill>
              </a:rPr>
              <a:t> А-2 </a:t>
            </a:r>
            <a:r>
              <a:rPr lang="uk-UA" sz="2800" b="1" dirty="0" err="1" smtClean="0">
                <a:solidFill>
                  <a:srgbClr val="FF0000"/>
                </a:solidFill>
              </a:rPr>
              <a:t>форматында</a:t>
            </a:r>
            <a:r>
              <a:rPr lang="uk-UA" sz="2800" b="1" dirty="0" smtClean="0">
                <a:solidFill>
                  <a:srgbClr val="FF0000"/>
                </a:solidFill>
              </a:rPr>
              <a:t> 50-бет </a:t>
            </a:r>
            <a:r>
              <a:rPr lang="uk-UA" sz="2800" b="1" dirty="0" err="1" smtClean="0">
                <a:solidFill>
                  <a:srgbClr val="FF0000"/>
                </a:solidFill>
              </a:rPr>
              <a:t>болып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</a:rPr>
              <a:t>күнделiктi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</a:rPr>
              <a:t>шығады</a:t>
            </a:r>
            <a:r>
              <a:rPr lang="uk-UA" sz="2800" b="1" dirty="0" smtClean="0">
                <a:solidFill>
                  <a:srgbClr val="FF0000"/>
                </a:solidFill>
              </a:rPr>
              <a:t>. “</a:t>
            </a:r>
            <a:r>
              <a:rPr lang="en-US" sz="2800" b="1" dirty="0" smtClean="0">
                <a:solidFill>
                  <a:srgbClr val="FF0000"/>
                </a:solidFill>
              </a:rPr>
              <a:t>Star TV</a:t>
            </a:r>
            <a:r>
              <a:rPr lang="uk-UA" sz="2800" b="1" dirty="0" smtClean="0">
                <a:solidFill>
                  <a:srgbClr val="FF0000"/>
                </a:solidFill>
              </a:rPr>
              <a:t>” </a:t>
            </a:r>
            <a:r>
              <a:rPr lang="uk-UA" sz="2800" b="1" dirty="0" err="1" smtClean="0">
                <a:solidFill>
                  <a:srgbClr val="FF0000"/>
                </a:solidFill>
              </a:rPr>
              <a:t>телеарнасымен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</a:rPr>
              <a:t>жұмыс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</a:rPr>
              <a:t>жасайды</a:t>
            </a:r>
            <a:r>
              <a:rPr lang="uk-UA" sz="2800" b="1" dirty="0" smtClean="0">
                <a:solidFill>
                  <a:srgbClr val="FF0000"/>
                </a:solidFill>
              </a:rPr>
              <a:t>. </a:t>
            </a:r>
            <a:r>
              <a:rPr lang="uk-UA" sz="2800" b="1" dirty="0" err="1" smtClean="0">
                <a:solidFill>
                  <a:srgbClr val="FF0000"/>
                </a:solidFill>
              </a:rPr>
              <a:t>Экономикалық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</a:rPr>
              <a:t>мақалаларды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</a:rPr>
              <a:t>көптеп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</a:rPr>
              <a:t>басады</a:t>
            </a:r>
            <a:r>
              <a:rPr lang="uk-UA" sz="2800" b="1" dirty="0" smtClean="0">
                <a:solidFill>
                  <a:srgbClr val="FF0000"/>
                </a:solidFill>
              </a:rPr>
              <a:t>. </a:t>
            </a:r>
            <a:r>
              <a:rPr lang="uk-UA" sz="2800" b="1" dirty="0" err="1" smtClean="0">
                <a:solidFill>
                  <a:srgbClr val="FF0000"/>
                </a:solidFill>
              </a:rPr>
              <a:t>Таралымы</a:t>
            </a:r>
            <a:r>
              <a:rPr lang="uk-UA" sz="2800" b="1" dirty="0" smtClean="0">
                <a:solidFill>
                  <a:srgbClr val="FF0000"/>
                </a:solidFill>
              </a:rPr>
              <a:t> – 590 </a:t>
            </a:r>
            <a:r>
              <a:rPr lang="uk-UA" sz="2800" b="1" dirty="0" err="1" smtClean="0">
                <a:solidFill>
                  <a:srgbClr val="FF0000"/>
                </a:solidFill>
              </a:rPr>
              <a:t>мың</a:t>
            </a:r>
            <a:r>
              <a:rPr lang="be-BY" sz="2800" b="1" dirty="0" smtClean="0">
                <a:solidFill>
                  <a:srgbClr val="FF0000"/>
                </a:solidFill>
              </a:rPr>
              <a:t> дана</a:t>
            </a:r>
            <a:r>
              <a:rPr lang="uk-UA" sz="3200" b="1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Desktop\Кыз гумыр\sabah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330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005065"/>
            <a:ext cx="9144000" cy="31085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“</a:t>
            </a:r>
            <a:r>
              <a:rPr lang="en-US" sz="2800" b="1" dirty="0" smtClean="0">
                <a:solidFill>
                  <a:schemeClr val="bg1"/>
                </a:solidFill>
              </a:rPr>
              <a:t>Sabah</a:t>
            </a:r>
            <a:r>
              <a:rPr lang="uk-UA" sz="2800" b="1" dirty="0" smtClean="0">
                <a:solidFill>
                  <a:schemeClr val="bg1"/>
                </a:solidFill>
              </a:rPr>
              <a:t>” – "</a:t>
            </a:r>
            <a:r>
              <a:rPr lang="uk-UA" sz="2800" b="1" dirty="0" err="1" smtClean="0">
                <a:solidFill>
                  <a:schemeClr val="bg1"/>
                </a:solidFill>
              </a:rPr>
              <a:t>Таң</a:t>
            </a:r>
            <a:r>
              <a:rPr lang="uk-UA" sz="2800" b="1" dirty="0" smtClean="0">
                <a:solidFill>
                  <a:schemeClr val="bg1"/>
                </a:solidFill>
              </a:rPr>
              <a:t>" 1965 </a:t>
            </a:r>
            <a:r>
              <a:rPr lang="uk-UA" sz="2800" b="1" dirty="0" err="1" smtClean="0">
                <a:solidFill>
                  <a:schemeClr val="bg1"/>
                </a:solidFill>
              </a:rPr>
              <a:t>жылдан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бастап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шығады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r>
              <a:rPr lang="uk-UA" sz="2800" b="1" dirty="0" err="1" smtClean="0">
                <a:solidFill>
                  <a:schemeClr val="bg1"/>
                </a:solidFill>
              </a:rPr>
              <a:t>Түркияның</a:t>
            </a:r>
            <a:r>
              <a:rPr lang="uk-UA" sz="2800" b="1" dirty="0" smtClean="0">
                <a:solidFill>
                  <a:schemeClr val="bg1"/>
                </a:solidFill>
              </a:rPr>
              <a:t>  “</a:t>
            </a:r>
            <a:r>
              <a:rPr lang="en-US" sz="2800" b="1" dirty="0" smtClean="0">
                <a:solidFill>
                  <a:schemeClr val="bg1"/>
                </a:solidFill>
              </a:rPr>
              <a:t>ATV</a:t>
            </a:r>
            <a:r>
              <a:rPr lang="uk-UA" sz="2800" b="1" dirty="0" smtClean="0">
                <a:solidFill>
                  <a:schemeClr val="bg1"/>
                </a:solidFill>
              </a:rPr>
              <a:t>”, “</a:t>
            </a:r>
            <a:r>
              <a:rPr lang="en-US" sz="2800" b="1" dirty="0" err="1" smtClean="0">
                <a:solidFill>
                  <a:schemeClr val="bg1"/>
                </a:solidFill>
              </a:rPr>
              <a:t>Kanal</a:t>
            </a:r>
            <a:r>
              <a:rPr lang="en-US" sz="2800" b="1" dirty="0" smtClean="0">
                <a:solidFill>
                  <a:schemeClr val="bg1"/>
                </a:solidFill>
              </a:rPr>
              <a:t> D</a:t>
            </a:r>
            <a:r>
              <a:rPr lang="uk-UA" sz="2800" b="1" dirty="0" smtClean="0">
                <a:solidFill>
                  <a:schemeClr val="bg1"/>
                </a:solidFill>
              </a:rPr>
              <a:t>” </a:t>
            </a:r>
            <a:r>
              <a:rPr lang="uk-UA" sz="2800" b="1" dirty="0" err="1" smtClean="0">
                <a:solidFill>
                  <a:schemeClr val="bg1"/>
                </a:solidFill>
              </a:rPr>
              <a:t>сияқты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телеарналарымен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бiрiгiп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жұмыс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</a:t>
            </a:r>
            <a:r>
              <a:rPr lang="uk-UA" sz="2800" b="1" dirty="0" err="1" smtClean="0">
                <a:solidFill>
                  <a:schemeClr val="bg1"/>
                </a:solidFill>
              </a:rPr>
              <a:t>стеуде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r>
              <a:rPr lang="uk-UA" sz="2800" b="1" dirty="0" err="1" smtClean="0">
                <a:solidFill>
                  <a:schemeClr val="bg1"/>
                </a:solidFill>
              </a:rPr>
              <a:t>Шығарушысы</a:t>
            </a:r>
            <a:r>
              <a:rPr lang="uk-UA" sz="2800" b="1" dirty="0" smtClean="0">
                <a:solidFill>
                  <a:schemeClr val="bg1"/>
                </a:solidFill>
              </a:rPr>
              <a:t> - “</a:t>
            </a:r>
            <a:r>
              <a:rPr lang="en-US" sz="2800" b="1" dirty="0" err="1" smtClean="0">
                <a:solidFill>
                  <a:schemeClr val="bg1"/>
                </a:solidFill>
              </a:rPr>
              <a:t>Dogan</a:t>
            </a:r>
            <a:r>
              <a:rPr lang="uk-UA" sz="2800" b="1" dirty="0" smtClean="0">
                <a:solidFill>
                  <a:schemeClr val="bg1"/>
                </a:solidFill>
              </a:rPr>
              <a:t>” </a:t>
            </a:r>
            <a:r>
              <a:rPr lang="uk-UA" sz="2800" b="1" dirty="0" err="1" smtClean="0">
                <a:solidFill>
                  <a:schemeClr val="bg1"/>
                </a:solidFill>
              </a:rPr>
              <a:t>тобы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r>
              <a:rPr lang="uk-UA" sz="2800" b="1" dirty="0" err="1" smtClean="0">
                <a:solidFill>
                  <a:schemeClr val="bg1"/>
                </a:solidFill>
              </a:rPr>
              <a:t>Көбiне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социалист</a:t>
            </a:r>
            <a:r>
              <a:rPr lang="en-US" sz="2800" b="1" dirty="0" err="1" smtClean="0">
                <a:solidFill>
                  <a:schemeClr val="bg1"/>
                </a:solidFill>
              </a:rPr>
              <a:t>i</a:t>
            </a:r>
            <a:r>
              <a:rPr lang="uk-UA" sz="2800" b="1" dirty="0" smtClean="0">
                <a:solidFill>
                  <a:schemeClr val="bg1"/>
                </a:solidFill>
              </a:rPr>
              <a:t>к </a:t>
            </a:r>
            <a:r>
              <a:rPr lang="uk-UA" sz="2800" b="1" dirty="0" err="1" smtClean="0">
                <a:solidFill>
                  <a:schemeClr val="bg1"/>
                </a:solidFill>
              </a:rPr>
              <a:t>бағыттағы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мақалалар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жариялайды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r>
              <a:rPr lang="uk-UA" sz="2800" b="1" dirty="0" err="1" smtClean="0">
                <a:solidFill>
                  <a:schemeClr val="bg1"/>
                </a:solidFill>
              </a:rPr>
              <a:t>Күндел</a:t>
            </a:r>
            <a:r>
              <a:rPr lang="en-US" sz="2800" b="1" dirty="0" err="1" smtClean="0">
                <a:solidFill>
                  <a:schemeClr val="bg1"/>
                </a:solidFill>
              </a:rPr>
              <a:t>i</a:t>
            </a:r>
            <a:r>
              <a:rPr lang="uk-UA" sz="2800" b="1" dirty="0" err="1" smtClean="0">
                <a:solidFill>
                  <a:schemeClr val="bg1"/>
                </a:solidFill>
              </a:rPr>
              <a:t>кт</a:t>
            </a:r>
            <a:r>
              <a:rPr lang="en-US" sz="2800" b="1" dirty="0" err="1" smtClean="0">
                <a:solidFill>
                  <a:schemeClr val="bg1"/>
                </a:solidFill>
              </a:rPr>
              <a:t>i</a:t>
            </a:r>
            <a:r>
              <a:rPr lang="uk-UA" sz="2800" b="1" dirty="0" smtClean="0">
                <a:solidFill>
                  <a:schemeClr val="bg1"/>
                </a:solidFill>
              </a:rPr>
              <a:t> 50-60-бет </a:t>
            </a:r>
            <a:r>
              <a:rPr lang="uk-UA" sz="2800" b="1" dirty="0" err="1" smtClean="0">
                <a:solidFill>
                  <a:schemeClr val="bg1"/>
                </a:solidFill>
              </a:rPr>
              <a:t>болып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шығады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r>
              <a:rPr lang="uk-UA" sz="2800" b="1" dirty="0" err="1" smtClean="0">
                <a:solidFill>
                  <a:schemeClr val="bg1"/>
                </a:solidFill>
              </a:rPr>
              <a:t>Таралымы</a:t>
            </a:r>
            <a:r>
              <a:rPr lang="uk-UA" sz="2800" b="1" dirty="0" smtClean="0">
                <a:solidFill>
                  <a:schemeClr val="bg1"/>
                </a:solidFill>
              </a:rPr>
              <a:t> -  648574 дана.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51180"/>
            <a:ext cx="9144000" cy="6555641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Түркияда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6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алғашқы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6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телевидение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"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TRT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 - 1964 </a:t>
            </a:r>
            <a:r>
              <a:rPr kumimoji="0" lang="uk-UA" sz="6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6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мемлекет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6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тарапынан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6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ашылды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6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Елде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34 </a:t>
            </a:r>
            <a:r>
              <a:rPr kumimoji="0" lang="uk-UA" sz="6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телеарна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6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күнi-түнi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6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дамылсыз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6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жұмыс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6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iстейдi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esktop\Кыз гумыр\cinde-fransizca-konusan-araplar-zaman-okuyormus-200310120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3933056"/>
            <a:ext cx="7704856" cy="267765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газетi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1980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шыға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бастаған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Саясат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спорт,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мәселелерiн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көтередi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Түркиядан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жетi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елде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көредi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Еуропа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Америка, Орта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Азия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елдерiнде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тiлшiлерi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Таралымы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350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дана.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275474">
            <a:off x="1695557" y="2406327"/>
            <a:ext cx="5976664" cy="156966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Соңы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admin\Desktop\Кыз гумыр\702026c5-f2d0-4fe9-a7af-79ba9f58e0bd-444x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4624"/>
            <a:ext cx="4283968" cy="686341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endParaRPr lang="uk-UA" sz="2000" b="1" dirty="0" smtClean="0">
              <a:solidFill>
                <a:schemeClr val="bg1"/>
              </a:solidFill>
            </a:endParaRPr>
          </a:p>
          <a:p>
            <a:r>
              <a:rPr lang="uk-UA" sz="2000" b="1" dirty="0" err="1" smtClean="0">
                <a:solidFill>
                  <a:schemeClr val="bg1"/>
                </a:solidFill>
              </a:rPr>
              <a:t>Түркия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газеттерiнiң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ерекшелiгi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олардың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барлығы</a:t>
            </a:r>
            <a:r>
              <a:rPr lang="uk-UA" sz="2000" b="1" dirty="0" smtClean="0">
                <a:solidFill>
                  <a:schemeClr val="bg1"/>
                </a:solidFill>
              </a:rPr>
              <a:t> (</a:t>
            </a:r>
            <a:r>
              <a:rPr lang="uk-UA" sz="2000" b="1" dirty="0" err="1" smtClean="0">
                <a:solidFill>
                  <a:schemeClr val="bg1"/>
                </a:solidFill>
              </a:rPr>
              <a:t>мемлекетт</a:t>
            </a:r>
            <a:r>
              <a:rPr lang="be-BY" sz="2000" b="1" dirty="0" smtClean="0">
                <a:solidFill>
                  <a:schemeClr val="bg1"/>
                </a:solidFill>
              </a:rPr>
              <a:t>i</a:t>
            </a:r>
            <a:r>
              <a:rPr lang="uk-UA" sz="2000" b="1" dirty="0" smtClean="0">
                <a:solidFill>
                  <a:schemeClr val="bg1"/>
                </a:solidFill>
              </a:rPr>
              <a:t>к “</a:t>
            </a:r>
            <a:r>
              <a:rPr lang="kk-KZ" sz="2000" b="1" dirty="0" smtClean="0">
                <a:solidFill>
                  <a:schemeClr val="bg1"/>
                </a:solidFill>
              </a:rPr>
              <a:t>Resmi gazete</a:t>
            </a:r>
            <a:r>
              <a:rPr lang="uk-UA" sz="2000" b="1" dirty="0" err="1" smtClean="0">
                <a:solidFill>
                  <a:schemeClr val="bg1"/>
                </a:solidFill>
              </a:rPr>
              <a:t>“-тен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басқа</a:t>
            </a:r>
            <a:r>
              <a:rPr lang="uk-UA" sz="2000" b="1" dirty="0" smtClean="0">
                <a:solidFill>
                  <a:schemeClr val="bg1"/>
                </a:solidFill>
              </a:rPr>
              <a:t>) </a:t>
            </a:r>
            <a:r>
              <a:rPr lang="uk-UA" sz="2000" b="1" dirty="0" err="1" smtClean="0">
                <a:solidFill>
                  <a:schemeClr val="bg1"/>
                </a:solidFill>
              </a:rPr>
              <a:t>күндел</a:t>
            </a:r>
            <a:r>
              <a:rPr lang="kk-KZ" sz="2000" b="1" dirty="0" smtClean="0">
                <a:solidFill>
                  <a:schemeClr val="bg1"/>
                </a:solidFill>
              </a:rPr>
              <a:t>i</a:t>
            </a:r>
            <a:r>
              <a:rPr lang="uk-UA" sz="2000" b="1" dirty="0" err="1" smtClean="0">
                <a:solidFill>
                  <a:schemeClr val="bg1"/>
                </a:solidFill>
              </a:rPr>
              <a:t>кт</a:t>
            </a:r>
            <a:r>
              <a:rPr lang="kk-KZ" sz="2000" b="1" dirty="0" smtClean="0">
                <a:solidFill>
                  <a:schemeClr val="bg1"/>
                </a:solidFill>
              </a:rPr>
              <a:t>i</a:t>
            </a:r>
            <a:r>
              <a:rPr lang="uk-UA" sz="2000" b="1" dirty="0" smtClean="0">
                <a:solidFill>
                  <a:schemeClr val="bg1"/>
                </a:solidFill>
              </a:rPr>
              <a:t> 40-50 </a:t>
            </a:r>
            <a:r>
              <a:rPr lang="uk-UA" sz="2000" b="1" dirty="0" err="1" smtClean="0">
                <a:solidFill>
                  <a:schemeClr val="bg1"/>
                </a:solidFill>
              </a:rPr>
              <a:t>беттiк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болып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шығады</a:t>
            </a:r>
            <a:r>
              <a:rPr lang="uk-UA" sz="2000" b="1" dirty="0" smtClean="0">
                <a:solidFill>
                  <a:schemeClr val="bg1"/>
                </a:solidFill>
              </a:rPr>
              <a:t>. </a:t>
            </a:r>
            <a:r>
              <a:rPr lang="uk-UA" sz="2000" b="1" dirty="0" err="1" smtClean="0">
                <a:solidFill>
                  <a:schemeClr val="bg1"/>
                </a:solidFill>
              </a:rPr>
              <a:t>Сонымен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қатар</a:t>
            </a:r>
            <a:r>
              <a:rPr lang="uk-UA" sz="2000" b="1" dirty="0" smtClean="0">
                <a:solidFill>
                  <a:schemeClr val="bg1"/>
                </a:solidFill>
              </a:rPr>
              <a:t>, </a:t>
            </a:r>
            <a:r>
              <a:rPr lang="uk-UA" sz="2000" b="1" dirty="0" err="1" smtClean="0">
                <a:solidFill>
                  <a:schemeClr val="bg1"/>
                </a:solidFill>
              </a:rPr>
              <a:t>түгел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дерлiгi</a:t>
            </a:r>
            <a:r>
              <a:rPr lang="uk-UA" sz="2000" b="1" dirty="0" smtClean="0">
                <a:solidFill>
                  <a:schemeClr val="bg1"/>
                </a:solidFill>
              </a:rPr>
              <a:t> – </a:t>
            </a:r>
            <a:r>
              <a:rPr lang="uk-UA" sz="2000" b="1" dirty="0" err="1" smtClean="0">
                <a:solidFill>
                  <a:schemeClr val="bg1"/>
                </a:solidFill>
              </a:rPr>
              <a:t>жеке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меншiк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газеттер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болып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табылады</a:t>
            </a:r>
            <a:r>
              <a:rPr lang="uk-UA" sz="2000" b="1" dirty="0" smtClean="0">
                <a:solidFill>
                  <a:schemeClr val="bg1"/>
                </a:solidFill>
              </a:rPr>
              <a:t>. </a:t>
            </a:r>
            <a:r>
              <a:rPr lang="uk-UA" sz="2000" b="1" dirty="0" err="1" smtClean="0">
                <a:solidFill>
                  <a:schemeClr val="bg1"/>
                </a:solidFill>
              </a:rPr>
              <a:t>Түркияның</a:t>
            </a:r>
            <a:r>
              <a:rPr lang="uk-UA" sz="2000" b="1" dirty="0" smtClean="0">
                <a:solidFill>
                  <a:schemeClr val="bg1"/>
                </a:solidFill>
              </a:rPr>
              <a:t> ең </a:t>
            </a:r>
            <a:r>
              <a:rPr lang="uk-UA" sz="2000" b="1" dirty="0" err="1" smtClean="0">
                <a:solidFill>
                  <a:schemeClr val="bg1"/>
                </a:solidFill>
              </a:rPr>
              <a:t>алғашқы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газетi</a:t>
            </a:r>
            <a:r>
              <a:rPr lang="uk-UA" sz="2000" b="1" dirty="0" smtClean="0">
                <a:solidFill>
                  <a:schemeClr val="bg1"/>
                </a:solidFill>
              </a:rPr>
              <a:t> 1831 </a:t>
            </a:r>
            <a:r>
              <a:rPr lang="uk-UA" sz="2000" b="1" dirty="0" err="1" smtClean="0">
                <a:solidFill>
                  <a:schemeClr val="bg1"/>
                </a:solidFill>
              </a:rPr>
              <a:t>жылдың</a:t>
            </a:r>
            <a:r>
              <a:rPr lang="uk-UA" sz="2000" b="1" dirty="0" smtClean="0">
                <a:solidFill>
                  <a:schemeClr val="bg1"/>
                </a:solidFill>
              </a:rPr>
              <a:t> 11 </a:t>
            </a:r>
            <a:r>
              <a:rPr lang="uk-UA" sz="2000" b="1" dirty="0" err="1" smtClean="0">
                <a:solidFill>
                  <a:schemeClr val="bg1"/>
                </a:solidFill>
              </a:rPr>
              <a:t>қарашасынан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бастап</a:t>
            </a:r>
            <a:r>
              <a:rPr lang="uk-UA" sz="2000" b="1" dirty="0" smtClean="0">
                <a:solidFill>
                  <a:schemeClr val="bg1"/>
                </a:solidFill>
              </a:rPr>
              <a:t> "</a:t>
            </a:r>
            <a:r>
              <a:rPr lang="uk-UA" sz="2000" b="1" dirty="0" err="1" smtClean="0">
                <a:solidFill>
                  <a:schemeClr val="bg1"/>
                </a:solidFill>
              </a:rPr>
              <a:t>Тақвим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уақаие</a:t>
            </a:r>
            <a:r>
              <a:rPr lang="uk-UA" sz="2000" b="1" dirty="0" smtClean="0">
                <a:solidFill>
                  <a:schemeClr val="bg1"/>
                </a:solidFill>
              </a:rPr>
              <a:t>" </a:t>
            </a:r>
            <a:r>
              <a:rPr lang="uk-UA" sz="2000" b="1" dirty="0" err="1" smtClean="0">
                <a:solidFill>
                  <a:schemeClr val="bg1"/>
                </a:solidFill>
              </a:rPr>
              <a:t>деген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атпен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жарық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көредi</a:t>
            </a:r>
            <a:r>
              <a:rPr lang="uk-UA" sz="2000" b="1" dirty="0" smtClean="0">
                <a:solidFill>
                  <a:schemeClr val="bg1"/>
                </a:solidFill>
              </a:rPr>
              <a:t>. </a:t>
            </a:r>
            <a:r>
              <a:rPr lang="uk-UA" sz="2000" b="1" dirty="0" err="1" smtClean="0">
                <a:solidFill>
                  <a:schemeClr val="bg1"/>
                </a:solidFill>
              </a:rPr>
              <a:t>Ол</a:t>
            </a:r>
            <a:r>
              <a:rPr lang="uk-UA" sz="2000" b="1" dirty="0" smtClean="0">
                <a:solidFill>
                  <a:schemeClr val="bg1"/>
                </a:solidFill>
              </a:rPr>
              <a:t> 40х27 </a:t>
            </a:r>
            <a:r>
              <a:rPr lang="uk-UA" sz="2000" b="1" dirty="0" err="1" smtClean="0">
                <a:solidFill>
                  <a:schemeClr val="bg1"/>
                </a:solidFill>
              </a:rPr>
              <a:t>көлемде</a:t>
            </a:r>
            <a:r>
              <a:rPr lang="uk-UA" sz="2000" b="1" dirty="0" smtClean="0">
                <a:solidFill>
                  <a:schemeClr val="bg1"/>
                </a:solidFill>
              </a:rPr>
              <a:t>, </a:t>
            </a:r>
            <a:r>
              <a:rPr lang="uk-UA" sz="2000" b="1" dirty="0" err="1" smtClean="0">
                <a:solidFill>
                  <a:schemeClr val="bg1"/>
                </a:solidFill>
              </a:rPr>
              <a:t>аптасына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бiр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рет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шығып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тұрған</a:t>
            </a:r>
            <a:r>
              <a:rPr lang="uk-UA" sz="2000" b="1" dirty="0" smtClean="0">
                <a:solidFill>
                  <a:schemeClr val="bg1"/>
                </a:solidFill>
              </a:rPr>
              <a:t>. </a:t>
            </a:r>
            <a:r>
              <a:rPr lang="uk-UA" sz="2000" b="1" dirty="0" err="1" smtClean="0">
                <a:solidFill>
                  <a:schemeClr val="bg1"/>
                </a:solidFill>
              </a:rPr>
              <a:t>Кейiннен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бұл</a:t>
            </a:r>
            <a:r>
              <a:rPr lang="uk-UA" sz="2000" b="1" dirty="0" smtClean="0">
                <a:solidFill>
                  <a:schemeClr val="bg1"/>
                </a:solidFill>
              </a:rPr>
              <a:t> газет "</a:t>
            </a:r>
            <a:r>
              <a:rPr lang="en-US" sz="2000" b="1" dirty="0" smtClean="0">
                <a:solidFill>
                  <a:schemeClr val="bg1"/>
                </a:solidFill>
              </a:rPr>
              <a:t>Le</a:t>
            </a:r>
            <a:r>
              <a:rPr lang="uk-UA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Moniter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Outoman</a:t>
            </a:r>
            <a:r>
              <a:rPr lang="uk-UA" sz="2000" b="1" dirty="0" smtClean="0">
                <a:solidFill>
                  <a:schemeClr val="bg1"/>
                </a:solidFill>
              </a:rPr>
              <a:t>" </a:t>
            </a:r>
            <a:r>
              <a:rPr lang="uk-UA" sz="2000" b="1" dirty="0" err="1" smtClean="0">
                <a:solidFill>
                  <a:schemeClr val="bg1"/>
                </a:solidFill>
              </a:rPr>
              <a:t>деген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атпен</a:t>
            </a:r>
            <a:r>
              <a:rPr lang="uk-UA" sz="2000" b="1" dirty="0" smtClean="0">
                <a:solidFill>
                  <a:schemeClr val="bg1"/>
                </a:solidFill>
              </a:rPr>
              <a:t> француз </a:t>
            </a:r>
            <a:r>
              <a:rPr lang="uk-UA" sz="2000" b="1" dirty="0" err="1" smtClean="0">
                <a:solidFill>
                  <a:schemeClr val="bg1"/>
                </a:solidFill>
              </a:rPr>
              <a:t>тiлiнде</a:t>
            </a:r>
            <a:r>
              <a:rPr lang="uk-UA" sz="2000" b="1" dirty="0" smtClean="0">
                <a:solidFill>
                  <a:schemeClr val="bg1"/>
                </a:solidFill>
              </a:rPr>
              <a:t> де </a:t>
            </a:r>
            <a:r>
              <a:rPr lang="uk-UA" sz="2000" b="1" dirty="0" err="1" smtClean="0">
                <a:solidFill>
                  <a:schemeClr val="bg1"/>
                </a:solidFill>
              </a:rPr>
              <a:t>шыға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бастайды</a:t>
            </a:r>
            <a:r>
              <a:rPr lang="uk-UA" sz="2000" b="1" dirty="0" smtClean="0">
                <a:solidFill>
                  <a:schemeClr val="bg1"/>
                </a:solidFill>
              </a:rPr>
              <a:t>…</a:t>
            </a:r>
          </a:p>
          <a:p>
            <a:endParaRPr lang="uk-UA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kk-KZ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қпарат агенттіктері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980728"/>
            <a:ext cx="918051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admin\Desktop\Кыз гумыр\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188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2051720" cy="67403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Anadolu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Ajansi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1918-1920ж.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негiзi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қаланған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ескi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ақпарат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агенттiктердiң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бiрi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офистерi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Анкара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Стамбулда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орналасқан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Тек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жазба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материалдарды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таратумен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айналысады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admin\Desktop\Кыз гумыр\ihlas_haber_ajan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04856" cy="4032448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3568" y="4077072"/>
            <a:ext cx="7920880" cy="230832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Ihlas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Haber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Ajansi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(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IHA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Turkiye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газет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TGRT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телеарнасымен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байланыс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жасайды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Еуропа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елдер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нде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лш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лер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dmin\Desktop\Кыз гумыр\etha-20120129-milliyet-logo-00_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101988" cy="3312368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99592" y="3140968"/>
            <a:ext cx="7596336" cy="31700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Milliyet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Haber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Ajansi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MILHA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1990 ж. </a:t>
            </a: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астап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жұмыс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стейд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хабарларды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таратумен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айналысады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admin\Desktop\Кыз гумыр\yha_yurt_haber_ajan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Yurt Haber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Ajansi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(УНА)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iшкi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хабарларды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таратумен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айналысатын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ақпараттық агенттiк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\Desktop\Кыз гумыр\67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5"/>
            <a:ext cx="7560840" cy="3502469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9512" y="3811012"/>
            <a:ext cx="8964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Cihan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Haber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Ajansi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1994 ж.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астап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жұмыс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стейд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1996 ж.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астап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бейне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материалдарды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бастады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715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елдерде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лш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лер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азақстанда өз өк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летт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7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68762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Телерадиосы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</TotalTime>
  <Words>574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19</cp:revision>
  <dcterms:created xsi:type="dcterms:W3CDTF">2012-04-10T18:09:52Z</dcterms:created>
  <dcterms:modified xsi:type="dcterms:W3CDTF">2020-09-13T16:42:14Z</dcterms:modified>
</cp:coreProperties>
</file>